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82" r:id="rId3"/>
    <p:sldId id="283" r:id="rId4"/>
    <p:sldId id="284" r:id="rId5"/>
    <p:sldId id="285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98" r:id="rId19"/>
    <p:sldId id="299" r:id="rId20"/>
    <p:sldId id="300" r:id="rId21"/>
    <p:sldId id="301" r:id="rId22"/>
    <p:sldId id="302" r:id="rId23"/>
    <p:sldId id="303" r:id="rId24"/>
    <p:sldId id="304" r:id="rId25"/>
    <p:sldId id="305" r:id="rId26"/>
    <p:sldId id="306" r:id="rId27"/>
    <p:sldId id="278" r:id="rId28"/>
  </p:sldIdLst>
  <p:sldSz cx="9144000" cy="6858000" type="screen4x3"/>
  <p:notesSz cx="6854825" cy="9750425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3300"/>
    <a:srgbClr val="001F56"/>
    <a:srgbClr val="38B549"/>
    <a:srgbClr val="FF6600"/>
    <a:srgbClr val="FFECC0"/>
    <a:srgbClr val="0066CC"/>
    <a:srgbClr val="990033"/>
    <a:srgbClr val="BC712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125" d="100"/>
          <a:sy n="125" d="100"/>
        </p:scale>
        <p:origin x="-226" y="17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3025" y="0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261475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3025" y="9261475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8114954D-3975-486F-A634-AD74970EFD8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14059097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2.png>
</file>

<file path=ppt/media/image33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3025" y="0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31838"/>
            <a:ext cx="4875213" cy="36560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630738"/>
            <a:ext cx="5483225" cy="438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261475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3025" y="9261475"/>
            <a:ext cx="2970213" cy="48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F0952833-5BF8-462B-8955-824AFCD66DF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23431049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B6F2748E-33A7-43C4-98F3-E08F4F834479}" type="slidenum">
              <a:rPr lang="en-US" altLang="ko-KR" smtClean="0"/>
              <a:pPr>
                <a:spcBef>
                  <a:spcPct val="0"/>
                </a:spcBef>
              </a:pPr>
              <a:t>1</a:t>
            </a:fld>
            <a:endParaRPr lang="en-US" altLang="ko-KR" smtClean="0"/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ko-KR" altLang="ko-KR" smtClean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341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20E00436-2C65-4272-A794-994C57E491FB}" type="slidenum">
              <a:rPr lang="en-US" altLang="ko-KR" smtClean="0"/>
              <a:pPr>
                <a:spcBef>
                  <a:spcPct val="0"/>
                </a:spcBef>
              </a:pPr>
              <a:t>27</a:t>
            </a:fld>
            <a:endParaRPr lang="en-US" altLang="ko-KR" smtClean="0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ko-KR" altLang="ko-KR" smtClean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05402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128B9E-F9C0-416A-832C-0884C76D2E1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4252016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89FCF1-FE78-45CE-8E11-F5957D42AE1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945018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0C56B4-3AAF-44E0-A295-42DDC124C35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460689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김정배_백업\알바누리\커버리스트\프리젠테이션\카테고리별\학교_교육\s_00002\sub_s_00002_1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824536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</p:txBody>
      </p: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90042"/>
            <a:ext cx="7931224" cy="618678"/>
          </a:xfrm>
        </p:spPr>
        <p:txBody>
          <a:bodyPr/>
          <a:lstStyle>
            <a:lvl1pPr algn="l">
              <a:defRPr sz="3200" b="1">
                <a:solidFill>
                  <a:srgbClr val="663300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4818750" y="6525344"/>
            <a:ext cx="42947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  <a:latin typeface="HY중고딕" panose="02030600000101010101" pitchFamily="18" charset="-127"/>
                <a:ea typeface="HY중고딕" panose="02030600000101010101" pitchFamily="18" charset="-127"/>
              </a:rPr>
              <a:t>ATmega128</a:t>
            </a:r>
            <a:r>
              <a:rPr lang="ko-KR" altLang="en-US" sz="1200" dirty="0" smtClean="0">
                <a:solidFill>
                  <a:schemeClr val="bg1">
                    <a:lumMod val="65000"/>
                  </a:schemeClr>
                </a:solidFill>
                <a:latin typeface="HY중고딕" panose="02030600000101010101" pitchFamily="18" charset="-127"/>
                <a:ea typeface="HY중고딕" panose="02030600000101010101" pitchFamily="18" charset="-127"/>
              </a:rPr>
              <a:t>로 배우는 </a:t>
            </a:r>
            <a:r>
              <a:rPr lang="ko-KR" altLang="en-US" sz="1400" dirty="0" err="1" smtClean="0">
                <a:solidFill>
                  <a:schemeClr val="bg1">
                    <a:lumMod val="50000"/>
                  </a:schemeClr>
                </a:solidFill>
                <a:latin typeface="HY중고딕" panose="02030600000101010101" pitchFamily="18" charset="-127"/>
                <a:ea typeface="HY중고딕" panose="02030600000101010101" pitchFamily="18" charset="-127"/>
              </a:rPr>
              <a:t>마이크로컨트롤러</a:t>
            </a:r>
            <a:r>
              <a:rPr lang="en-US" altLang="ko-KR" sz="1400" dirty="0" smtClean="0">
                <a:solidFill>
                  <a:schemeClr val="bg1">
                    <a:lumMod val="50000"/>
                  </a:schemeClr>
                </a:solidFill>
                <a:latin typeface="HY중고딕" panose="02030600000101010101" pitchFamily="18" charset="-127"/>
                <a:ea typeface="HY중고딕" panose="02030600000101010101" pitchFamily="18" charset="-127"/>
              </a:rPr>
              <a:t> </a:t>
            </a:r>
            <a:r>
              <a:rPr lang="ko-KR" altLang="en-US" sz="1400" dirty="0" smtClean="0">
                <a:solidFill>
                  <a:schemeClr val="bg1">
                    <a:lumMod val="50000"/>
                  </a:schemeClr>
                </a:solidFill>
                <a:latin typeface="HY중고딕" panose="02030600000101010101" pitchFamily="18" charset="-127"/>
                <a:ea typeface="HY중고딕" panose="02030600000101010101" pitchFamily="18" charset="-127"/>
              </a:rPr>
              <a:t>프로그래밍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8839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ABEE44-8CAE-4526-920C-A8E8A9C4854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2891947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686CB5-6D7D-45E3-972D-BDDADE8BEF2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2356681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68D665-08DE-41D6-B962-2085A179A1C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1893919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DE0A57-CA7C-4B68-8045-C32C5FCE0C9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1770362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000BBB-273B-4A8D-BB08-23A4FAE3D00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1830382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0471EE-F89C-4EDA-A21F-9F26D9E227C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81432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71FB8C-4271-44F5-A7B2-ACDAE1930BA6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324513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00213"/>
            <a:ext cx="8229600" cy="4425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40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140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40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1pPr>
          </a:lstStyle>
          <a:p>
            <a:pPr>
              <a:defRPr/>
            </a:pPr>
            <a:fld id="{51F73B43-0D21-451E-BE02-CBCCAECBEF5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2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함초롬바탕" pitchFamily="18" charset="-127"/>
          <a:ea typeface="함초롬바탕" pitchFamily="18" charset="-127"/>
          <a:cs typeface="함초롬바탕" pitchFamily="18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함초롬바탕" pitchFamily="18" charset="-127"/>
          <a:ea typeface="함초롬바탕" pitchFamily="18" charset="-127"/>
          <a:cs typeface="함초롬바탕" pitchFamily="18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함초롬바탕" pitchFamily="18" charset="-127"/>
          <a:ea typeface="함초롬바탕" pitchFamily="18" charset="-127"/>
          <a:cs typeface="함초롬바탕" pitchFamily="18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함초롬바탕" pitchFamily="18" charset="-127"/>
          <a:ea typeface="함초롬바탕" pitchFamily="18" charset="-127"/>
          <a:cs typeface="함초롬바탕" pitchFamily="18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charset="-127"/>
          <a:ea typeface="굴림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charset="-127"/>
          <a:ea typeface="굴림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charset="-127"/>
          <a:ea typeface="굴림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charset="-127"/>
          <a:ea typeface="굴림" charset="-127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15" descr="main_s_0000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ext Box 6"/>
          <p:cNvSpPr txBox="1">
            <a:spLocks noChangeArrowheads="1"/>
          </p:cNvSpPr>
          <p:nvPr/>
        </p:nvSpPr>
        <p:spPr bwMode="auto">
          <a:xfrm>
            <a:off x="304800" y="1152525"/>
            <a:ext cx="8587680" cy="1794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9pPr>
          </a:lstStyle>
          <a:p>
            <a:pPr eaLnBrk="1" latinLnBrk="1" hangingPunct="1">
              <a:lnSpc>
                <a:spcPct val="120000"/>
              </a:lnSpc>
              <a:spcBef>
                <a:spcPts val="600"/>
              </a:spcBef>
              <a:buFontTx/>
              <a:buNone/>
              <a:defRPr/>
            </a:pPr>
            <a:r>
              <a:rPr lang="en-US" altLang="ko-KR" sz="4400" dirty="0" smtClean="0">
                <a:solidFill>
                  <a:srgbClr val="BC71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HY견고딕" panose="02030600000101010101" pitchFamily="18" charset="-127"/>
              </a:rPr>
              <a:t>Chapter 23. </a:t>
            </a:r>
          </a:p>
          <a:p>
            <a:pPr lvl="1" eaLnBrk="1" latinLnBrk="1" hangingPunct="1">
              <a:lnSpc>
                <a:spcPct val="120000"/>
              </a:lnSpc>
              <a:spcBef>
                <a:spcPts val="600"/>
              </a:spcBef>
              <a:buFontTx/>
              <a:buNone/>
              <a:defRPr/>
            </a:pPr>
            <a:r>
              <a:rPr lang="ko-KR" altLang="en-US" sz="4400" dirty="0" smtClean="0">
                <a:solidFill>
                  <a:srgbClr val="BC71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모터 제어</a:t>
            </a:r>
            <a:endParaRPr lang="en-US" altLang="ko-KR" sz="4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3</a:t>
            </a:r>
            <a:r>
              <a:rPr lang="ko-KR" altLang="en-US" dirty="0" smtClean="0"/>
              <a:t>개의 연결선 사용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VCC : </a:t>
            </a:r>
            <a:r>
              <a:rPr lang="ko-KR" altLang="en-US" dirty="0" smtClean="0"/>
              <a:t>붉은색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GND : </a:t>
            </a:r>
            <a:r>
              <a:rPr lang="ko-KR" altLang="en-US" dirty="0" smtClean="0"/>
              <a:t>검정색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갈색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제어선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노란색</a:t>
            </a:r>
            <a:r>
              <a:rPr lang="en-US" altLang="ko-KR" dirty="0"/>
              <a:t>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주황색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흰색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회전</a:t>
            </a:r>
            <a:r>
              <a:rPr lang="en-US" altLang="ko-KR" dirty="0" smtClean="0"/>
              <a:t> </a:t>
            </a:r>
            <a:r>
              <a:rPr lang="ko-KR" altLang="en-US" dirty="0" smtClean="0"/>
              <a:t>각도 지정을 위해 사용</a:t>
            </a:r>
            <a:endParaRPr lang="en-US" altLang="ko-KR" dirty="0" smtClean="0"/>
          </a:p>
          <a:p>
            <a:r>
              <a:rPr lang="ko-KR" altLang="en-US" dirty="0" smtClean="0"/>
              <a:t>종류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표준 </a:t>
            </a:r>
            <a:r>
              <a:rPr lang="ko-KR" altLang="en-US" dirty="0" err="1" smtClean="0"/>
              <a:t>서보</a:t>
            </a:r>
            <a:r>
              <a:rPr lang="ko-KR" altLang="en-US" dirty="0" smtClean="0"/>
              <a:t> 모터 </a:t>
            </a:r>
            <a:r>
              <a:rPr lang="en-US" altLang="ko-KR" dirty="0" smtClean="0"/>
              <a:t>: 0~180</a:t>
            </a:r>
            <a:r>
              <a:rPr lang="ko-KR" altLang="en-US" dirty="0" smtClean="0"/>
              <a:t>도 범위만 회전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제어선은</a:t>
            </a:r>
            <a:r>
              <a:rPr lang="ko-KR" altLang="en-US" dirty="0" smtClean="0"/>
              <a:t> 위치 제어를 위해 사용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연속 회전 </a:t>
            </a:r>
            <a:r>
              <a:rPr lang="ko-KR" altLang="en-US" dirty="0" err="1" smtClean="0"/>
              <a:t>서보</a:t>
            </a:r>
            <a:r>
              <a:rPr lang="ko-KR" altLang="en-US" dirty="0" smtClean="0"/>
              <a:t> 모터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일반 </a:t>
            </a:r>
            <a:r>
              <a:rPr lang="en-US" altLang="ko-KR" dirty="0" smtClean="0"/>
              <a:t>DC </a:t>
            </a:r>
            <a:r>
              <a:rPr lang="ko-KR" altLang="en-US" dirty="0" smtClean="0"/>
              <a:t>모터와 동일하게 </a:t>
            </a:r>
            <a:r>
              <a:rPr lang="en-US" altLang="ko-KR" dirty="0" smtClean="0"/>
              <a:t>360</a:t>
            </a:r>
            <a:r>
              <a:rPr lang="ko-KR" altLang="en-US" dirty="0" smtClean="0"/>
              <a:t>도 회전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제어선은</a:t>
            </a:r>
            <a:r>
              <a:rPr lang="ko-KR" altLang="en-US" dirty="0" smtClean="0"/>
              <a:t> 속도 제어를 위해 사용</a:t>
            </a: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서보</a:t>
            </a:r>
            <a:r>
              <a:rPr lang="ko-KR" altLang="en-US" dirty="0" smtClean="0"/>
              <a:t> 모터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8735" y="1556792"/>
            <a:ext cx="2479689" cy="1554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92714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1556792"/>
            <a:ext cx="4042792" cy="4824536"/>
          </a:xfrm>
        </p:spPr>
        <p:txBody>
          <a:bodyPr/>
          <a:lstStyle/>
          <a:p>
            <a:r>
              <a:rPr lang="en-US" altLang="ko-KR" sz="2000" dirty="0" smtClean="0"/>
              <a:t>20ms </a:t>
            </a:r>
            <a:r>
              <a:rPr lang="ko-KR" altLang="en-US" sz="2000" dirty="0" smtClean="0"/>
              <a:t>주기의 </a:t>
            </a:r>
            <a:r>
              <a:rPr lang="en-US" altLang="ko-KR" sz="2000" dirty="0" smtClean="0"/>
              <a:t>PWM </a:t>
            </a:r>
            <a:r>
              <a:rPr lang="ko-KR" altLang="en-US" sz="2000" dirty="0" smtClean="0"/>
              <a:t>신호를 사용하여 위치 제어</a:t>
            </a:r>
            <a:endParaRPr lang="en-US" altLang="ko-KR" sz="2000" dirty="0" smtClean="0"/>
          </a:p>
          <a:p>
            <a:r>
              <a:rPr lang="ko-KR" altLang="en-US" sz="2000" dirty="0" err="1" smtClean="0"/>
              <a:t>듀티</a:t>
            </a:r>
            <a:r>
              <a:rPr lang="ko-KR" altLang="en-US" sz="2000" dirty="0" smtClean="0"/>
              <a:t> 사이클에 따라 회전 각도 제어</a:t>
            </a:r>
            <a:endParaRPr lang="en-US" altLang="ko-KR" sz="2000" dirty="0" smtClean="0"/>
          </a:p>
          <a:p>
            <a:pPr lvl="1"/>
            <a:r>
              <a:rPr lang="en-US" altLang="ko-KR" sz="1800" dirty="0" smtClean="0"/>
              <a:t>5~10% </a:t>
            </a:r>
            <a:r>
              <a:rPr lang="ko-KR" altLang="en-US" sz="1800" dirty="0" err="1" smtClean="0"/>
              <a:t>듀티</a:t>
            </a:r>
            <a:r>
              <a:rPr lang="ko-KR" altLang="en-US" sz="1800" dirty="0" smtClean="0"/>
              <a:t> 사이클로 </a:t>
            </a:r>
            <a:r>
              <a:rPr lang="en-US" altLang="ko-KR" sz="1800" dirty="0" smtClean="0"/>
              <a:t>0~180</a:t>
            </a:r>
            <a:r>
              <a:rPr lang="ko-KR" altLang="en-US" sz="1800" dirty="0" smtClean="0"/>
              <a:t>도 회전 각도 제어</a:t>
            </a:r>
            <a:endParaRPr lang="en-US" altLang="ko-KR" sz="1800" dirty="0" smtClean="0"/>
          </a:p>
          <a:p>
            <a:pPr lvl="1"/>
            <a:r>
              <a:rPr lang="en-US" altLang="ko-KR" sz="1800" dirty="0" smtClean="0"/>
              <a:t>8</a:t>
            </a:r>
            <a:r>
              <a:rPr lang="ko-KR" altLang="en-US" sz="1800" dirty="0" smtClean="0"/>
              <a:t>비트 타이머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카운터를 사용하는 경우 정밀한 제어는 불가능할 수 있음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듀티</a:t>
            </a:r>
            <a:r>
              <a:rPr lang="ko-KR" altLang="en-US" sz="1800" dirty="0" smtClean="0"/>
              <a:t> 사이클에 따른 회전 각도는 모터의 종류에 따라 일부 달라질 수 있음</a:t>
            </a:r>
            <a:endParaRPr lang="ko-KR" altLang="en-US" sz="18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서보</a:t>
            </a:r>
            <a:r>
              <a:rPr lang="ko-KR" altLang="en-US" dirty="0" smtClean="0"/>
              <a:t> 모터 위치 제어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47801" y="2276872"/>
            <a:ext cx="4053447" cy="341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20985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7121" y="1557338"/>
            <a:ext cx="6690729" cy="4175918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코드 </a:t>
            </a:r>
            <a:r>
              <a:rPr lang="en-US" altLang="ko-KR" dirty="0" smtClean="0"/>
              <a:t>23-2: </a:t>
            </a:r>
            <a:r>
              <a:rPr lang="ko-KR" altLang="en-US" dirty="0" err="1" smtClean="0"/>
              <a:t>서보</a:t>
            </a:r>
            <a:r>
              <a:rPr lang="ko-KR" altLang="en-US" dirty="0" smtClean="0"/>
              <a:t> 모터 위치 제어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112" y="3813425"/>
            <a:ext cx="2962891" cy="256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58206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000" dirty="0" smtClean="0"/>
              <a:t>자석의 인력과 척력에 의해 펄스가 가해질 때 일정한 각도</a:t>
            </a:r>
            <a:r>
              <a:rPr lang="en-US" altLang="ko-KR" sz="2000" dirty="0" smtClean="0"/>
              <a:t>(</a:t>
            </a:r>
            <a:r>
              <a:rPr lang="ko-KR" altLang="en-US" sz="2000" dirty="0" err="1" smtClean="0"/>
              <a:t>분할각</a:t>
            </a:r>
            <a:r>
              <a:rPr lang="en-US" altLang="ko-KR" sz="2000" dirty="0" smtClean="0"/>
              <a:t>)</a:t>
            </a:r>
            <a:r>
              <a:rPr lang="ko-KR" altLang="en-US" sz="2000" dirty="0" smtClean="0"/>
              <a:t>를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회전하고 멈춤</a:t>
            </a:r>
            <a:endParaRPr lang="en-US" altLang="ko-KR" sz="2000" dirty="0" smtClean="0"/>
          </a:p>
          <a:p>
            <a:pPr lvl="1"/>
            <a:r>
              <a:rPr lang="ko-KR" altLang="en-US" sz="1800" dirty="0" smtClean="0"/>
              <a:t>시계 방향 회전 </a:t>
            </a:r>
            <a:r>
              <a:rPr lang="en-US" altLang="ko-KR" sz="1800" dirty="0" smtClean="0"/>
              <a:t>: A </a:t>
            </a:r>
            <a:r>
              <a:rPr lang="en-US" altLang="ko-KR" sz="1800" dirty="0" smtClean="0">
                <a:sym typeface="Symbol" panose="05050102010706020507" pitchFamily="18" charset="2"/>
              </a:rPr>
              <a:t> B  /A  /B</a:t>
            </a:r>
          </a:p>
          <a:p>
            <a:pPr lvl="1"/>
            <a:r>
              <a:rPr lang="ko-KR" altLang="en-US" sz="1800" dirty="0" err="1" smtClean="0">
                <a:sym typeface="Symbol" panose="05050102010706020507" pitchFamily="18" charset="2"/>
              </a:rPr>
              <a:t>반시계</a:t>
            </a:r>
            <a:r>
              <a:rPr lang="en-US" altLang="ko-KR" sz="1800" dirty="0" smtClean="0">
                <a:sym typeface="Symbol" panose="05050102010706020507" pitchFamily="18" charset="2"/>
              </a:rPr>
              <a:t> </a:t>
            </a:r>
            <a:r>
              <a:rPr lang="ko-KR" altLang="en-US" sz="1800" dirty="0" smtClean="0">
                <a:sym typeface="Symbol" panose="05050102010706020507" pitchFamily="18" charset="2"/>
              </a:rPr>
              <a:t>방향 회전 </a:t>
            </a:r>
            <a:r>
              <a:rPr lang="en-US" altLang="ko-KR" sz="1800" dirty="0" smtClean="0">
                <a:sym typeface="Symbol" panose="05050102010706020507" pitchFamily="18" charset="2"/>
              </a:rPr>
              <a:t>: A  /B  /A  B</a:t>
            </a:r>
            <a:endParaRPr lang="ko-KR" altLang="en-US" sz="18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스텝 모터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663788" y="3157275"/>
            <a:ext cx="3816424" cy="322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39795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000" dirty="0" err="1" smtClean="0"/>
              <a:t>단극</a:t>
            </a:r>
            <a:r>
              <a:rPr lang="ko-KR" altLang="en-US" sz="2000" dirty="0" smtClean="0"/>
              <a:t> 모터 </a:t>
            </a:r>
            <a:r>
              <a:rPr lang="en-US" altLang="ko-KR" sz="2000" dirty="0" smtClean="0"/>
              <a:t>: 6</a:t>
            </a:r>
            <a:r>
              <a:rPr lang="ko-KR" altLang="en-US" sz="2000" dirty="0" smtClean="0"/>
              <a:t>개 연결선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공통 연결선을 가짐</a:t>
            </a:r>
            <a:endParaRPr lang="en-US" altLang="ko-KR" sz="2000" dirty="0" smtClean="0"/>
          </a:p>
          <a:p>
            <a:pPr lvl="1"/>
            <a:r>
              <a:rPr lang="en-US" altLang="ko-KR" sz="2000" dirty="0" smtClean="0"/>
              <a:t>A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/A</a:t>
            </a:r>
            <a:r>
              <a:rPr lang="ko-KR" altLang="en-US" sz="2000" dirty="0" smtClean="0"/>
              <a:t>에 동일한 극성의 전원이 가해짐</a:t>
            </a:r>
            <a:endParaRPr lang="en-US" altLang="ko-KR" sz="2000" dirty="0" smtClean="0"/>
          </a:p>
          <a:p>
            <a:r>
              <a:rPr lang="ko-KR" altLang="en-US" sz="2000" dirty="0" smtClean="0"/>
              <a:t>양극 모터 </a:t>
            </a:r>
            <a:r>
              <a:rPr lang="en-US" altLang="ko-KR" sz="2000" dirty="0" smtClean="0"/>
              <a:t>: 4</a:t>
            </a:r>
            <a:r>
              <a:rPr lang="ko-KR" altLang="en-US" sz="2000" dirty="0" smtClean="0"/>
              <a:t>개 연결선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공통 연결선 없음</a:t>
            </a:r>
            <a:endParaRPr lang="en-US" altLang="ko-KR" sz="2000" dirty="0" smtClean="0"/>
          </a:p>
          <a:p>
            <a:pPr lvl="1"/>
            <a:r>
              <a:rPr lang="en-US" altLang="ko-KR" sz="2000" dirty="0" smtClean="0"/>
              <a:t>A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/A</a:t>
            </a:r>
            <a:r>
              <a:rPr lang="ko-KR" altLang="en-US" sz="2000" dirty="0" smtClean="0"/>
              <a:t>에 서로 반대 극성의 전원이 가해짐</a:t>
            </a:r>
            <a:endParaRPr lang="en-US" altLang="ko-KR" sz="2000" dirty="0" smtClean="0"/>
          </a:p>
          <a:p>
            <a:endParaRPr lang="ko-KR" altLang="en-US" sz="20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단극</a:t>
            </a:r>
            <a:r>
              <a:rPr lang="en-US" altLang="ko-KR" dirty="0" smtClean="0"/>
              <a:t>/</a:t>
            </a:r>
            <a:r>
              <a:rPr lang="ko-KR" altLang="en-US" dirty="0" smtClean="0"/>
              <a:t>양극 모터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714" y="4029320"/>
            <a:ext cx="5768571" cy="22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25076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000" dirty="0" smtClean="0"/>
              <a:t>전압을 가하는 코일의 개수에 따라 결정</a:t>
            </a:r>
            <a:endParaRPr lang="en-US" altLang="ko-KR" sz="2000" dirty="0" smtClean="0"/>
          </a:p>
          <a:p>
            <a:r>
              <a:rPr lang="en-US" altLang="ko-KR" sz="2000" dirty="0" smtClean="0"/>
              <a:t>1</a:t>
            </a:r>
            <a:r>
              <a:rPr lang="ko-KR" altLang="en-US" sz="2000" dirty="0" smtClean="0"/>
              <a:t>상 여자 방식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한 번에 하나의 코일만 활성화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풀 스텝 방식 </a:t>
            </a:r>
            <a:r>
              <a:rPr lang="en-US" altLang="ko-KR" sz="2000" dirty="0" smtClean="0"/>
              <a:t>(1.8</a:t>
            </a:r>
            <a:r>
              <a:rPr lang="ko-KR" altLang="en-US" sz="2000" dirty="0" smtClean="0"/>
              <a:t>도 </a:t>
            </a:r>
            <a:r>
              <a:rPr lang="ko-KR" altLang="en-US" sz="2000" dirty="0" err="1" smtClean="0"/>
              <a:t>분할각</a:t>
            </a:r>
            <a:r>
              <a:rPr lang="en-US" altLang="ko-KR" sz="2000" dirty="0" smtClean="0"/>
              <a:t>)</a:t>
            </a:r>
          </a:p>
          <a:p>
            <a:r>
              <a:rPr lang="en-US" altLang="ko-KR" sz="2000" dirty="0" smtClean="0"/>
              <a:t>2</a:t>
            </a:r>
            <a:r>
              <a:rPr lang="ko-KR" altLang="en-US" sz="2000" dirty="0" smtClean="0"/>
              <a:t>상 여자 방식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한 번에 </a:t>
            </a:r>
            <a:r>
              <a:rPr lang="en-US" altLang="ko-KR" sz="2000" dirty="0" smtClean="0"/>
              <a:t>2</a:t>
            </a:r>
            <a:r>
              <a:rPr lang="ko-KR" altLang="en-US" sz="2000" dirty="0" smtClean="0"/>
              <a:t>개의 인접한 코일 활성화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인력과 척력을 동시에 사용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많은 전력을 요하지만 토크가 크고 진동이 적어 안정적임</a:t>
            </a:r>
            <a:endParaRPr lang="en-US" altLang="ko-KR" sz="2000" dirty="0" smtClean="0"/>
          </a:p>
          <a:p>
            <a:pPr lvl="1"/>
            <a:r>
              <a:rPr lang="ko-KR" altLang="en-US" sz="2000" dirty="0"/>
              <a:t>풀 스텝 방식 </a:t>
            </a:r>
            <a:r>
              <a:rPr lang="en-US" altLang="ko-KR" sz="2000" dirty="0"/>
              <a:t>(1.8</a:t>
            </a:r>
            <a:r>
              <a:rPr lang="ko-KR" altLang="en-US" sz="2000" dirty="0"/>
              <a:t>도 </a:t>
            </a:r>
            <a:r>
              <a:rPr lang="ko-KR" altLang="en-US" sz="2000" dirty="0" err="1"/>
              <a:t>분할각</a:t>
            </a:r>
            <a:r>
              <a:rPr lang="en-US" altLang="ko-KR" sz="2000" dirty="0" smtClean="0"/>
              <a:t>)</a:t>
            </a:r>
          </a:p>
          <a:p>
            <a:r>
              <a:rPr lang="en-US" altLang="ko-KR" sz="2000" dirty="0" smtClean="0"/>
              <a:t>1-2</a:t>
            </a:r>
            <a:r>
              <a:rPr lang="ko-KR" altLang="en-US" sz="2000" dirty="0" smtClean="0"/>
              <a:t>상 여자 방식</a:t>
            </a:r>
            <a:endParaRPr lang="en-US" altLang="ko-KR" sz="2000" dirty="0" smtClean="0"/>
          </a:p>
          <a:p>
            <a:pPr lvl="1"/>
            <a:r>
              <a:rPr lang="en-US" altLang="ko-KR" sz="2000" dirty="0" smtClean="0"/>
              <a:t>1</a:t>
            </a:r>
            <a:r>
              <a:rPr lang="ko-KR" altLang="en-US" sz="2000" dirty="0" smtClean="0"/>
              <a:t>상과 </a:t>
            </a:r>
            <a:r>
              <a:rPr lang="en-US" altLang="ko-KR" sz="2000" dirty="0" smtClean="0"/>
              <a:t>2</a:t>
            </a:r>
            <a:r>
              <a:rPr lang="ko-KR" altLang="en-US" sz="2000" dirty="0" smtClean="0"/>
              <a:t>상 여자 방식의 조합</a:t>
            </a:r>
            <a:endParaRPr lang="en-US" altLang="ko-KR" sz="2000" dirty="0" smtClean="0"/>
          </a:p>
          <a:p>
            <a:pPr lvl="1"/>
            <a:r>
              <a:rPr lang="ko-KR" altLang="en-US" sz="2000" dirty="0" err="1" smtClean="0"/>
              <a:t>분할각이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1</a:t>
            </a:r>
            <a:r>
              <a:rPr lang="ko-KR" altLang="en-US" sz="2000" dirty="0" smtClean="0"/>
              <a:t>상과 </a:t>
            </a:r>
            <a:r>
              <a:rPr lang="en-US" altLang="ko-KR" sz="2000" dirty="0" smtClean="0"/>
              <a:t>2</a:t>
            </a:r>
            <a:r>
              <a:rPr lang="ko-KR" altLang="en-US" sz="2000" dirty="0" smtClean="0"/>
              <a:t>상 여자 방식의 </a:t>
            </a:r>
            <a:r>
              <a:rPr lang="en-US" altLang="ko-KR" sz="2000" dirty="0" smtClean="0"/>
              <a:t>½</a:t>
            </a:r>
            <a:r>
              <a:rPr lang="ko-KR" altLang="en-US" sz="2000" dirty="0" smtClean="0"/>
              <a:t>로 정밀 제어 가능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하프 스텝 방식 </a:t>
            </a:r>
            <a:r>
              <a:rPr lang="en-US" altLang="ko-KR" sz="2000" dirty="0" smtClean="0"/>
              <a:t>(0.9</a:t>
            </a:r>
            <a:r>
              <a:rPr lang="ko-KR" altLang="en-US" sz="2000" dirty="0" smtClean="0"/>
              <a:t>도 </a:t>
            </a:r>
            <a:r>
              <a:rPr lang="ko-KR" altLang="en-US" sz="2000" dirty="0" err="1" smtClean="0"/>
              <a:t>분할각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여자 방식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086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여자 방식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908" y="1412776"/>
            <a:ext cx="6342184" cy="167389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168" y="3088394"/>
            <a:ext cx="6342184" cy="167663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648" y="4768472"/>
            <a:ext cx="6336704" cy="166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619247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스텝 모터 제어 모듈 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2636912"/>
            <a:ext cx="5744762" cy="3192381"/>
          </a:xfrm>
          <a:prstGeom prst="rect">
            <a:avLst/>
          </a:prstGeom>
        </p:spPr>
      </p:pic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80246" y="1268760"/>
            <a:ext cx="2895642" cy="208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33894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619671" y="1772816"/>
            <a:ext cx="5904658" cy="419251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 모터 제어 모듈 </a:t>
            </a:r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8319967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3955" y="1557338"/>
            <a:ext cx="5436089" cy="482441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스텝 모터 제어 모듈 </a:t>
            </a:r>
            <a:r>
              <a:rPr lang="en-US" altLang="ko-KR" dirty="0" smtClean="0"/>
              <a:t>1 </a:t>
            </a:r>
            <a:r>
              <a:rPr lang="ko-KR" altLang="en-US" dirty="0" smtClean="0"/>
              <a:t>연결 회로도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596242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내용 개체 틀 1"/>
          <p:cNvSpPr>
            <a:spLocks noGrp="1"/>
          </p:cNvSpPr>
          <p:nvPr>
            <p:ph idx="1"/>
          </p:nvPr>
        </p:nvSpPr>
        <p:spPr>
          <a:xfrm>
            <a:off x="457200" y="1557338"/>
            <a:ext cx="8229600" cy="4824412"/>
          </a:xfrm>
        </p:spPr>
        <p:txBody>
          <a:bodyPr/>
          <a:lstStyle/>
          <a:p>
            <a:r>
              <a:rPr lang="en-US" altLang="ko-KR" dirty="0" smtClean="0"/>
              <a:t>DC </a:t>
            </a:r>
            <a:r>
              <a:rPr lang="ko-KR" altLang="en-US" dirty="0" smtClean="0"/>
              <a:t>모터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최초의 모터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연속적인 축의 회전과 회전</a:t>
            </a:r>
            <a:r>
              <a:rPr lang="en-US" altLang="ko-KR" dirty="0" smtClean="0"/>
              <a:t>/</a:t>
            </a:r>
            <a:r>
              <a:rPr lang="ko-KR" altLang="en-US" dirty="0" smtClean="0"/>
              <a:t>정지 제어만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정지 위치를 정확히 지정할 수 없음</a:t>
            </a:r>
            <a:endParaRPr lang="en-US" altLang="ko-KR" dirty="0" smtClean="0"/>
          </a:p>
          <a:p>
            <a:r>
              <a:rPr lang="ko-KR" altLang="en-US" dirty="0" err="1" smtClean="0"/>
              <a:t>서보</a:t>
            </a:r>
            <a:r>
              <a:rPr lang="ko-KR" altLang="en-US" dirty="0" smtClean="0"/>
              <a:t> 모터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DC </a:t>
            </a:r>
            <a:r>
              <a:rPr lang="ko-KR" altLang="en-US" dirty="0" smtClean="0"/>
              <a:t>모터 </a:t>
            </a:r>
            <a:r>
              <a:rPr lang="en-US" altLang="ko-KR" dirty="0" smtClean="0"/>
              <a:t>+ </a:t>
            </a:r>
            <a:r>
              <a:rPr lang="ko-KR" altLang="en-US" dirty="0" smtClean="0"/>
              <a:t>위치 보정을 위한 귀환 제어 회로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가격은 </a:t>
            </a:r>
            <a:r>
              <a:rPr lang="ko-KR" altLang="en-US" dirty="0"/>
              <a:t>비싸지만 </a:t>
            </a:r>
            <a:r>
              <a:rPr lang="ko-KR" altLang="en-US" dirty="0" smtClean="0"/>
              <a:t>정밀한 위치 제어 가능</a:t>
            </a:r>
            <a:endParaRPr lang="en-US" altLang="ko-KR" dirty="0" smtClean="0"/>
          </a:p>
          <a:p>
            <a:r>
              <a:rPr lang="ko-KR" altLang="en-US" dirty="0" err="1" smtClean="0"/>
              <a:t>스테핑</a:t>
            </a:r>
            <a:r>
              <a:rPr lang="ko-KR" altLang="en-US" dirty="0" smtClean="0"/>
              <a:t> 모터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펄스에 의해 일정 각도를 회전하는 모터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제어가 간단하지만 </a:t>
            </a:r>
            <a:r>
              <a:rPr lang="ko-KR" altLang="en-US" dirty="0" err="1" smtClean="0"/>
              <a:t>분할각</a:t>
            </a:r>
            <a:r>
              <a:rPr lang="ko-KR" altLang="en-US" dirty="0" smtClean="0"/>
              <a:t> 단위로 이산적으로만 회전 가능</a:t>
            </a:r>
            <a:endParaRPr lang="en-US" altLang="ko-KR" dirty="0" smtClean="0"/>
          </a:p>
        </p:txBody>
      </p:sp>
      <p:sp>
        <p:nvSpPr>
          <p:cNvPr id="7171" name="제목 2"/>
          <p:cNvSpPr>
            <a:spLocks noGrp="1"/>
          </p:cNvSpPr>
          <p:nvPr>
            <p:ph type="title"/>
          </p:nvPr>
        </p:nvSpPr>
        <p:spPr>
          <a:xfrm>
            <a:off x="457200" y="290513"/>
            <a:ext cx="6491288" cy="617537"/>
          </a:xfrm>
        </p:spPr>
        <p:txBody>
          <a:bodyPr/>
          <a:lstStyle/>
          <a:p>
            <a:r>
              <a:rPr lang="ko-KR" altLang="en-US" dirty="0" smtClean="0"/>
              <a:t>모터의 종류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584" y="1700808"/>
            <a:ext cx="7696667" cy="273000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코드 </a:t>
            </a:r>
            <a:r>
              <a:rPr lang="en-US" altLang="ko-KR" dirty="0" smtClean="0"/>
              <a:t>23-3: 1</a:t>
            </a:r>
            <a:r>
              <a:rPr lang="ko-KR" altLang="en-US" dirty="0" smtClean="0"/>
              <a:t>상 여자 방식 제어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4430808"/>
            <a:ext cx="7693333" cy="175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24795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6290" y="1557338"/>
            <a:ext cx="7031420" cy="482441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 </a:t>
            </a:r>
            <a:r>
              <a:rPr lang="en-US" altLang="ko-KR" dirty="0"/>
              <a:t>23-3: 1</a:t>
            </a:r>
            <a:r>
              <a:rPr lang="ko-KR" altLang="en-US" dirty="0"/>
              <a:t>상 여자 방식 제어</a:t>
            </a:r>
          </a:p>
        </p:txBody>
      </p:sp>
    </p:spTree>
    <p:extLst>
      <p:ext uri="{BB962C8B-B14F-4D97-AF65-F5344CB8AC3E}">
        <p14:creationId xmlns:p14="http://schemas.microsoft.com/office/powerpoint/2010/main" xmlns="" val="1294492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1</a:t>
            </a:r>
            <a:r>
              <a:rPr lang="ko-KR" altLang="en-US" dirty="0" smtClean="0"/>
              <a:t>상 여자 방식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4</a:t>
            </a:r>
            <a:r>
              <a:rPr lang="ko-KR" altLang="en-US" dirty="0" smtClean="0"/>
              <a:t>개의 제어 신호를 통해 모터 회전을 제어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모터에는 </a:t>
            </a:r>
            <a:r>
              <a:rPr lang="en-US" altLang="ko-KR" dirty="0" smtClean="0"/>
              <a:t>6</a:t>
            </a:r>
            <a:r>
              <a:rPr lang="ko-KR" altLang="en-US" dirty="0" smtClean="0"/>
              <a:t>개 연결선이 필요하지만 공통 연결선은 모터 전용 전원에서 연결되므로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</a:t>
            </a:r>
            <a:r>
              <a:rPr lang="ko-KR" altLang="en-US" dirty="0" err="1" smtClean="0"/>
              <a:t>제어선만</a:t>
            </a:r>
            <a:r>
              <a:rPr lang="ko-KR" altLang="en-US" dirty="0" smtClean="0"/>
              <a:t> 필요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‘4</a:t>
            </a:r>
            <a:r>
              <a:rPr lang="ko-KR" altLang="en-US" dirty="0" smtClean="0"/>
              <a:t>선 제어 방식</a:t>
            </a:r>
            <a:r>
              <a:rPr lang="en-US" altLang="ko-KR" dirty="0" smtClean="0"/>
              <a:t>’</a:t>
            </a:r>
          </a:p>
          <a:p>
            <a:r>
              <a:rPr lang="en-US" altLang="ko-KR" dirty="0" smtClean="0"/>
              <a:t>2</a:t>
            </a:r>
            <a:r>
              <a:rPr lang="ko-KR" altLang="en-US" dirty="0" smtClean="0"/>
              <a:t>선 제어 방식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방향과 속도 제어를 위한 </a:t>
            </a:r>
            <a:r>
              <a:rPr lang="en-US" altLang="ko-KR" dirty="0" smtClean="0"/>
              <a:t>2</a:t>
            </a:r>
            <a:r>
              <a:rPr lang="ko-KR" altLang="en-US" dirty="0" smtClean="0"/>
              <a:t>개의 제어 신호 사용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DIR : </a:t>
            </a:r>
            <a:r>
              <a:rPr lang="ko-KR" altLang="en-US" dirty="0" smtClean="0"/>
              <a:t>회전</a:t>
            </a:r>
            <a:r>
              <a:rPr lang="en-US" altLang="ko-KR" dirty="0" smtClean="0"/>
              <a:t> </a:t>
            </a:r>
            <a:r>
              <a:rPr lang="ko-KR" altLang="en-US" dirty="0" smtClean="0"/>
              <a:t>방향 제어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CLK : </a:t>
            </a:r>
            <a:r>
              <a:rPr lang="ko-KR" altLang="en-US" dirty="0" smtClean="0"/>
              <a:t>펄스</a:t>
            </a:r>
            <a:r>
              <a:rPr lang="en-US" altLang="ko-KR" dirty="0" smtClean="0"/>
              <a:t> </a:t>
            </a:r>
            <a:r>
              <a:rPr lang="ko-KR" altLang="en-US" dirty="0" smtClean="0"/>
              <a:t>출력 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전용 모터 컨트롤러 칩 사용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제어 방식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4101790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5576" y="2564904"/>
            <a:ext cx="6203032" cy="334162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 모터 제어 모듈 </a:t>
            </a:r>
            <a:r>
              <a:rPr lang="en-US" altLang="ko-KR" dirty="0" smtClean="0"/>
              <a:t>2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76056" y="1700808"/>
            <a:ext cx="3414055" cy="152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150989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47664" y="1772816"/>
            <a:ext cx="6048672" cy="407802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 모터 제어 모듈 </a:t>
            </a:r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9538556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6634" y="1557338"/>
            <a:ext cx="5430731" cy="482441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 모터 제어 모듈 </a:t>
            </a:r>
            <a:r>
              <a:rPr lang="en-US" altLang="ko-KR" dirty="0" smtClean="0"/>
              <a:t>2 </a:t>
            </a:r>
            <a:r>
              <a:rPr lang="ko-KR" altLang="en-US" dirty="0"/>
              <a:t>연결 회로도</a:t>
            </a:r>
          </a:p>
        </p:txBody>
      </p:sp>
    </p:spTree>
    <p:extLst>
      <p:ext uri="{BB962C8B-B14F-4D97-AF65-F5344CB8AC3E}">
        <p14:creationId xmlns:p14="http://schemas.microsoft.com/office/powerpoint/2010/main" xmlns="" val="19409163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712000" y="1412776"/>
            <a:ext cx="5720000" cy="148571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코드 </a:t>
            </a:r>
            <a:r>
              <a:rPr lang="en-US" altLang="ko-KR" dirty="0" smtClean="0"/>
              <a:t>23-4: 2</a:t>
            </a:r>
            <a:r>
              <a:rPr lang="ko-KR" altLang="en-US" dirty="0" smtClean="0"/>
              <a:t>선 제어 방식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08380" y="2859032"/>
            <a:ext cx="5717524" cy="351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291968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in_s_0000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ext Box 4"/>
          <p:cNvSpPr txBox="1">
            <a:spLocks noChangeArrowheads="1"/>
          </p:cNvSpPr>
          <p:nvPr/>
        </p:nvSpPr>
        <p:spPr bwMode="auto">
          <a:xfrm>
            <a:off x="152400" y="2028825"/>
            <a:ext cx="4648200" cy="90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defRPr>
            </a:lvl9pPr>
          </a:lstStyle>
          <a:p>
            <a:pPr eaLnBrk="1" latinLnBrk="1" hangingPunct="1">
              <a:lnSpc>
                <a:spcPct val="12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4400" smtClean="0">
                <a:solidFill>
                  <a:srgbClr val="BC71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ea typeface="굴림" charset="-127"/>
              </a:rPr>
              <a:t>Thank</a:t>
            </a:r>
            <a:r>
              <a:rPr lang="en-US" altLang="ko-KR" sz="4400" smtClean="0">
                <a:solidFill>
                  <a:srgbClr val="0F17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ea typeface="굴림" charset="-127"/>
              </a:rPr>
              <a:t> </a:t>
            </a:r>
            <a:r>
              <a:rPr lang="en-US" altLang="ko-KR" sz="44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ea typeface="굴림" charset="-127"/>
              </a:rPr>
              <a:t>you!!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2</a:t>
            </a:r>
            <a:r>
              <a:rPr lang="ko-KR" altLang="en-US" dirty="0" smtClean="0"/>
              <a:t>개의 전원 연결선 사용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전원 공급 여부에 따라 회전 여부 결정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전원 연결 방향에 따라 회전 방향 결정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PWM </a:t>
            </a:r>
            <a:r>
              <a:rPr lang="ko-KR" altLang="en-US" dirty="0" smtClean="0"/>
              <a:t>신호를 통해 회전 속도 결정</a:t>
            </a:r>
            <a:endParaRPr lang="en-US" altLang="ko-KR" dirty="0" smtClean="0"/>
          </a:p>
          <a:p>
            <a:r>
              <a:rPr lang="ko-KR" altLang="en-US" dirty="0" smtClean="0"/>
              <a:t>주의 사항 </a:t>
            </a:r>
            <a:r>
              <a:rPr lang="en-US" altLang="ko-KR" dirty="0" smtClean="0">
                <a:sym typeface="Symbol" panose="05050102010706020507" pitchFamily="18" charset="2"/>
              </a:rPr>
              <a:t> </a:t>
            </a:r>
            <a:r>
              <a:rPr lang="ko-KR" altLang="en-US" dirty="0" smtClean="0">
                <a:sym typeface="Symbol" panose="05050102010706020507" pitchFamily="18" charset="2"/>
              </a:rPr>
              <a:t>모터 제어 모듈의 필요성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디지털 핀의 출력은 모터를 회전시키기에 충분한 전력을 공급할 수 없음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트랜지스터 등을 사용하여 디지털 핀의 출력을 모터 전용 전원 제어를 위한 스위치로 사용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전원 연결 방향을 구동 중 변경할 수 있어야 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브리지 회로 사용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DC </a:t>
            </a:r>
            <a:r>
              <a:rPr lang="ko-KR" altLang="en-US" dirty="0" smtClean="0"/>
              <a:t>모터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8508" y="1553352"/>
            <a:ext cx="1879900" cy="164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0766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000" dirty="0" smtClean="0"/>
              <a:t>회전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방향 제어를 위한 브리지 회로와 전용 전원 공급을 위한 회로 포함</a:t>
            </a:r>
            <a:endParaRPr lang="ko-KR" altLang="en-US" sz="20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DC </a:t>
            </a:r>
            <a:r>
              <a:rPr lang="ko-KR" altLang="en-US" dirty="0" smtClean="0"/>
              <a:t>모터 제어 모듈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852936"/>
            <a:ext cx="3515990" cy="244004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428" y="2804820"/>
            <a:ext cx="3061996" cy="253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8482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DC </a:t>
            </a:r>
            <a:r>
              <a:rPr lang="ko-KR" altLang="en-US" dirty="0"/>
              <a:t>모터 제어 모듈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309" y="1860528"/>
            <a:ext cx="7111156" cy="380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99773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DC </a:t>
            </a:r>
            <a:r>
              <a:rPr lang="ko-KR" altLang="en-US" dirty="0"/>
              <a:t>모터 제어 모듈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11560" y="1556792"/>
            <a:ext cx="6192688" cy="349737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8423" y="4725144"/>
            <a:ext cx="3372212" cy="155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87592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3648" y="1916832"/>
            <a:ext cx="6192688" cy="350372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DC </a:t>
            </a:r>
            <a:r>
              <a:rPr lang="ko-KR" altLang="en-US" dirty="0" smtClean="0"/>
              <a:t>모터 제어 모듈 연결 회로도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703791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속도 조절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PWM </a:t>
            </a:r>
            <a:r>
              <a:rPr lang="ko-KR" altLang="en-US" dirty="0" smtClean="0"/>
              <a:t>출력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사용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3</a:t>
            </a:r>
            <a:r>
              <a:rPr lang="ko-KR" altLang="en-US" dirty="0" smtClean="0"/>
              <a:t>번 타이머</a:t>
            </a:r>
            <a:r>
              <a:rPr lang="en-US" altLang="ko-KR" dirty="0" smtClean="0"/>
              <a:t>/</a:t>
            </a:r>
            <a:r>
              <a:rPr lang="ko-KR" altLang="en-US" dirty="0" smtClean="0"/>
              <a:t>카운터 사용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8</a:t>
            </a:r>
            <a:r>
              <a:rPr lang="ko-KR" altLang="en-US" dirty="0" smtClean="0"/>
              <a:t>비트 고속 </a:t>
            </a:r>
            <a:r>
              <a:rPr lang="en-US" altLang="ko-KR" dirty="0" smtClean="0"/>
              <a:t>PWM </a:t>
            </a:r>
            <a:r>
              <a:rPr lang="ko-KR" altLang="en-US" dirty="0" smtClean="0"/>
              <a:t>모드 사용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코드 </a:t>
            </a:r>
            <a:r>
              <a:rPr lang="en-US" altLang="ko-KR" dirty="0" smtClean="0"/>
              <a:t>23-1: DC </a:t>
            </a:r>
            <a:r>
              <a:rPr lang="ko-KR" altLang="en-US" dirty="0" smtClean="0"/>
              <a:t>모터 제어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00" y="3717032"/>
            <a:ext cx="7710000" cy="2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96526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195736" y="980728"/>
            <a:ext cx="4752528" cy="552112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 </a:t>
            </a:r>
            <a:r>
              <a:rPr lang="en-US" altLang="ko-KR" dirty="0"/>
              <a:t>23-1: DC </a:t>
            </a:r>
            <a:r>
              <a:rPr lang="ko-KR" altLang="en-US" dirty="0"/>
              <a:t>모터 제어</a:t>
            </a:r>
          </a:p>
        </p:txBody>
      </p:sp>
    </p:spTree>
    <p:extLst>
      <p:ext uri="{BB962C8B-B14F-4D97-AF65-F5344CB8AC3E}">
        <p14:creationId xmlns:p14="http://schemas.microsoft.com/office/powerpoint/2010/main" xmlns="" val="2906150890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597</Words>
  <Application>Microsoft Office PowerPoint</Application>
  <PresentationFormat>화면 슬라이드 쇼(4:3)</PresentationFormat>
  <Paragraphs>100</Paragraphs>
  <Slides>27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28" baseType="lpstr">
      <vt:lpstr>기본 디자인</vt:lpstr>
      <vt:lpstr>슬라이드 1</vt:lpstr>
      <vt:lpstr>모터의 종류</vt:lpstr>
      <vt:lpstr>DC 모터</vt:lpstr>
      <vt:lpstr>DC 모터 제어 모듈</vt:lpstr>
      <vt:lpstr>DC 모터 제어 모듈</vt:lpstr>
      <vt:lpstr>DC 모터 제어 모듈</vt:lpstr>
      <vt:lpstr>DC 모터 제어 모듈 연결 회로도</vt:lpstr>
      <vt:lpstr>코드 23-1: DC 모터 제어</vt:lpstr>
      <vt:lpstr>코드 23-1: DC 모터 제어</vt:lpstr>
      <vt:lpstr>서보 모터</vt:lpstr>
      <vt:lpstr>서보 모터 위치 제어</vt:lpstr>
      <vt:lpstr>코드 23-2: 서보 모터 위치 제어</vt:lpstr>
      <vt:lpstr>스텝 모터</vt:lpstr>
      <vt:lpstr>단극/양극 모터</vt:lpstr>
      <vt:lpstr>여자 방식</vt:lpstr>
      <vt:lpstr>여자 방식</vt:lpstr>
      <vt:lpstr>스텝 모터 제어 모듈 1</vt:lpstr>
      <vt:lpstr>스텝 모터 제어 모듈 1</vt:lpstr>
      <vt:lpstr>스텝 모터 제어 모듈 1 연결 회로도</vt:lpstr>
      <vt:lpstr>코드 23-3: 1상 여자 방식 제어</vt:lpstr>
      <vt:lpstr>코드 23-3: 1상 여자 방식 제어</vt:lpstr>
      <vt:lpstr>제어 방식</vt:lpstr>
      <vt:lpstr>스텝 모터 제어 모듈 2</vt:lpstr>
      <vt:lpstr>스텝 모터 제어 모듈 2</vt:lpstr>
      <vt:lpstr>스텝 모터 제어 모듈 2 연결 회로도</vt:lpstr>
      <vt:lpstr>코드 23-4: 2선 제어 방식</vt:lpstr>
      <vt:lpstr>슬라이드 27</vt:lpstr>
    </vt:vector>
  </TitlesOfParts>
  <Company>mik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김정배</dc:creator>
  <cp:lastModifiedBy>sikwon</cp:lastModifiedBy>
  <cp:revision>81</cp:revision>
  <dcterms:created xsi:type="dcterms:W3CDTF">2005-10-10T05:21:17Z</dcterms:created>
  <dcterms:modified xsi:type="dcterms:W3CDTF">2018-07-29T02:16:01Z</dcterms:modified>
</cp:coreProperties>
</file>

<file path=docProps/thumbnail.jpeg>
</file>